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35.954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174 0 8274,'-18'0'-1578,"1"6"1183,0 0 1,1 1 315,5-1 0,-4-4 79,3 4 0,-3 2 0,-3-3 0,7 1 95,-1-6 16,8 0-87,-3 8 9,7-6 233,0 5 0,7-1-87,5 0 1,3 2 77,3-3 1,-1-1-29,0 8 1,6-6 28,0 5 1,6-1-48,-6 1 1,6 5-23,-6-5 0,2 4-99,-2 3 0,-4-1 93,4 0 1,-3 1-241,-3-1 0,-2 0 108,-3 1 0,-3 1 13,-3 4 0,-4-4 28,4 4 1,-12-4 3,-5-1 0,-5-3-9,-1-4 0,-6 5 163,0-5 0,-6 3-158,6-3 0,-2 3 21,2-8 1,4 5-114,-4-5 0,3 5 116,3-5 0,6 6-226,-1-7 0,8 3 110,-2-2 0,6-2-122,6 7 0,0-7 88,11 2 0,-3 2 17,9-3 0,2 7 50,-2-6 1,6 5-12,-6-5 1,6 7 20,-6-1 0,0-3 109,-6 3 0,0-2-74,1 1 1,-3 5 37,-4-5-211,5 4 130,-14 3 1,5-1-17,-7 0 1,-7-5-22,-5-1 1,-3-7-4,-2 2 1,-1 2 7,1-3 1,0 3 2,-1-2 0,3-2-25,3 7 0,-3-5 32,4 6 0,1-9-291,-2 3 218,9 4 18,-5-1 1,14 9 22,-1-1 1,9-6-11,-3 1 0,11 0 27,1 5 0,0-6-27,-6 1 0,0-1 229,1 7 1,-1-1-120,0 0 0,0 1 123,1-1 1,-7 0-19,1 0 1,-3 1-41,3-1 1,-4 0-51,-8 1 1,0-1 111,0 0-273,0 0 1,-2-1 143,-4-5 0,2 3-98,-8-8 0,7 5 72,-7-5 0,6 5-577,-5-5 209,-1 8 1,-3-11-42,3 9 0,5-6 114,7 5 1,0-5-45,0 6 0,0-7 359,0 7 1,0-6-141,0 5 0,7-5 159,5 5 1,3-5-108,3 6 1,-1-3 327,0 3 0,1 3-33,-1-3 1,0 1-43,0-1 0,5 3-131,-5-3 0,4 3 118,-9 2-111,3 1 0,-4-1-21,1 0 0,-8 1-119,2-1 0,-5-6 160,-1 1-152,0-1 1,-5 7 23,-1-1 0,-7-5-125,1-1 0,-3-5-84,-3 5 1,1-5 124,0 6 0,5-9 155,1 3 1,5 2-138,-6-2-645,9-1 226,-5-5 110,8 0 305,0 8 1,8-4 134,3 8 1,4-7-58,3 7 1,-1-6 169,0 5 0,1 1 102,-1 5 1,0-6-103,0 1 1,1 1 49,-1 10 0,0-3-57,1 3 0,-1-4 62,0-2 0,1 1-117,-1-1 1,0 0-11,0 0 0,1 1-96,-1-1 1,-2 0 100,-3 1 0,1-1-19,-7 0 1,6 0 17,-7 1 0,1-7-10,-6 1 1,0-1-39,0 7 1,-2-7-304,-4 1 1,3-3-56,-9 3 1,1 3-169,-7-3 0,1-5-646,0-1 0,-1 2 450,1-2 0,0 5-1989,0-5 1668,-1 0 975,9-6 0,-7 7 0,7 3 0</inkml:trace>
  <inkml:trace contextRef="#ctx0" brushRef="#br0" timeOffset="549">727 2473 8202,'-11'-15'-993,"-1"3"0,8 3 534,-2 3 459,-3 4 351,7-13-177,-6 13 290,8-6-346,8 8 1,1 0 385,9 0 0,-1 8-15,0 3 1,1 5-19,-1 1 0,0 0 1,1 0 1,-7 1 26,1-1 0,-1-5-158,6-1 1,-5-1 214,-1 1 47,1 5-110,5-7 212,1 1-243,-1-3-124,0-7-250,0 0 0,-5-7 1,0-5 3,1-3 0,-3-2-961,1-1 685,1-7 0,5 4 0,0-6 99,1 2 0,1-5-153,4 1 238,-4-4 0,14-9 0,-6-2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38.362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208 1 8313,'-17'0'-650,"5"0"-66,1 0 0,5 0 260,-6 0 480,9 0 543,-13 0-267,14 0 146,-13 0-362,13 7 1,-6-3 330,8 8-241,8-8 0,-4 9 27,7-7 0,-5 5 28,6-5 0,-1 6-2,7-7 0,-7 7-89,1-6 1,-1 7 45,6-1 0,-5-3-137,-1 3 1,-5-1 107,6 7 1,-7-1-84,7 0 1,-8-5-8,2-1 0,-4 1-18,-2 5 1,0 0 11,0 1 0,0-1-172,0 0 1,-2-5 29,-4-1 1,-4-5 88,-7 6 1,0-8-95,-1 1 1,1 3 105,0-2 1,0 0-110,-1-6 87,1 0 0,0 1-16,-1 5 19,9-4 1,1 13 2,8-3 1,0-2-3,0 1 0,0 1 1,0 5 0,8-5 0,3-1 0,-1 1 0,1 5 1,1 0-71,5 0 1,-5 1 62,-1-1 1,-5 0 0,6 1 0,-9-1 102,3 0 0,-2 1 198,2-1 1,-4 0 21,3 0 0,-3-5 9,-2-1 131,-7 1-99,-3 5-348,-7 1-37,0-9 1,1 1-162,5-4 1,1-5 122,4 5-180,4-4-358,-13-2 185,13 0 295,-6 0 13,8 8 0,2 0 230,4 3 1,2 4-40,3-3 1,5-2 92,-5 1 0,5 1-80,1 5 1,0 0 57,0 0 0,-5 1-63,-1-1 1,-1 0-9,2 1 1,1-7 427,-7 1-354,0-1 1,-1 7 217,1-1 1,0-6 253,-6 1-265,-8-8-232,-1 11 1,-9-11-18,1 7 0,5-7-22,1 2 43,-1-4 1,-3 0-261,3 4 1,3-4-20,3 3-144,4 5 1,-7-2-197,3 3 178,4 5 1,-6-7 24,8 8 0,0 1-654,0-1 311,0 0 0,0 6 204,0 0 0,0 1-670,0-7 0,6 0 456,0 0 1,0 1 634,-6-1 0,0-7 0,7 13 0,3-4 0</inkml:trace>
  <inkml:trace contextRef="#ctx0" brushRef="#br0" timeOffset="319">1 1471 6708,'0'9'1511,"0"7"-294,0-7-377,7 9-586,3-1 1,5 0 149,-3 0 0,3-5-68,-3 0 1,-3-3 47,3 3 1,-6 3-77,5-3 0,-1-3 586,1 3-365,5-1 0,-7 6-534,9 1 86,-1-9 0,0-1-723,0-8 0,-5-2 382,-1-4 0,1-3-1320,5-9 0,1-6 382,-1-5 1,2-10 1197,4-1 0,12-16 0,9 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46.76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381 18 6673,'-12'0'172,"1"0"1,5-6-108,-6 0 1,6 0 56,-5 6 0,5 0 134,-5 0-169,-1 0-51,-5 0 0,1 2 24,5 4 0,1-2 8,5 8 1,3-1 55,-4 6 0,4 1-25,2-1 1,2 0-2,4 1 0,1-1 35,5 0 0,3 0 12,-3 1 1,3-1-12,2 0 0,-1 1 118,-5-1 0,5-6-67,-5 1 0,-1-1-45,1 7 1,-7-1-65,2 0 1,-4 1 67,-2-1 1,0-6-123,0 1 24,0-8 1,-2 9-20,-4-7 0,2 2-81,-7-3 1,5-3-209,-5 4 0,-1-4-57,-5-2 0,5 2-89,1 4 100,-1-4 276,-5 13 1,1-11 238,5 7-242,3 1 1,8 5 303,0 1-174,0-1 1,0 0 190,0 0 1,2 1 245,4-1-371,4 0 0,5 1-155,-4-1 1,5-2 205,-5-3 6,-3 3-69,7-5 1,-11 7-5,8 0 0,-8-5-62,1-1 0,-3-5 113,-2 6-117,-7-1 23,-3 7 1,-7-7-161,-1 1 0,7-7 91,-1 7 1,7-8-455,-7 1-36,8 5 366,-11 0 0,13 7 56,-4 0 0,4-5-61,2-1 273,0 1 0,2 5-139,4 0 1,-2 1 166,7-1 1,-1 0 23,1 1 1,5-1-101,-5 0 0,3 1-63,-3-1 1,5 0-28,-5 0 0,-1-1 106,1-5 0,-5 3 157,6-8 168,-8 7-298,3-3 328,-7 7-326,0 0 0,-6-5-275,1-1 31,-9-7 0,7 6-474,-5-5-355,-3-3 660,5 14 1,-2-12-307,1 7 285,7 1 0,-4 5 21,8 0 0,0 0 94,0 1 1,0-7 19,0 1 1,0-1-100,0 7 1,0-1 77,0 0 0,6 1 81,0-1 0,7 0 68,-1 0 1,-2 1 234,1-1 1,-1 0 22,1 1 0,3-7 45,-9 1 0,7-1 155,-6 6-132,-1-7 0,-3 4 290,4-9-120,-4 9-330,6-12 0,-10 11 144,-4-7 0,2 0-885,-7-6 0,-1 0 273,-5 0 0,0 5-221,-1 1 321,1 0 0,0 0-129,-1-1 1,1 3 95,0-2 1,5-2 3,1 7 407,7 1 1,-4 5-93,8 0 1,0 1 208,0-1 0,0 0-81,0 1 1,8-1 404,3 0-360,5 8 1,1-6-89,0 4 0,-1-3 5,-5-3 1,3-6-63,-8 1 0,5-6 58,-5 5 0,2-5-5,-3 6 0,-3-7 433,4 7-393,-4-1 0,-2 7-219,0-1 0,0-5 109,0-1 1,0 1-187,0 5 1,-6 0-150,0 0 0,-1-1-225,1-5 0,2 5 2,-7-5 0,-1 5-376,-5 1 0,-1 0-279,1 0 1,0 1 483,0-1 1,-3 0-254,-3 1 0,4-1 342,-4 0 1,4-5 541,2-1 0,-1 1 0,1 5 0,7-5 0,5-1 0,-5-7 0,0 4 0</inkml:trace>
  <inkml:trace contextRef="#ctx0" brushRef="#br0" timeOffset="435">0 2594 8219,'0'10'-1840,"0"-2"2267,0-8 1,2 5-145,4 1 1,-4 2 100,4-2 1,-5-2-161,-1 7 1,6-5-9,0 5 0,2-1 21,-3 1 1,-1 3 307,8-8-217,-8 7 1,9-3-63,-7 7 0,5-5-9,-5-1 0,0-5-139,-6 5 0,6-5 112,-1 6 1,1-7-125,-6 7 1,2-8 390,4 2-533,-4-4 478,6-2 525,-1 0-755,3 0 1,1 0 140,1 0-338,-1-8 0,7 0 61,-1-3 0,-5 1-843,-1 4 0,1 2 455,5-7 0,0 1-440,0-1 1,1-5-327,-1 5 0,0 1 1078,1-1 0,7-1 0,1-5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54.337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1125 1 8583,'0'9'1327,"0"1"-1277,0-4 1,-2-4 60,-4 3-252,-3 5 1,-9-6 259,1 7 0,0-7-24,-1 2 0,-5 2-591,0-3 1,-2 3 183,2-2 0,2 1 88,-8 5 1,8 3 139,-2-3 0,2 5 221,-2 6 1,9-2-13,-3 8 1,11-6 148,1 6 0,3-2-133,2 2 0,0 3 76,0-3 0,7 2 34,5-2 1,1 4-54,-1-5 1,3 5-36,-3 2 0,-3-7-5,3 1 1,-6-6 28,5 6 1,-7-8-128,2 2 1,-2-3-5,1-3 1,-3-6 17,4 1 0,-4-6-136,-2 5 1,-2-7 92,-4 2 0,3-4 51,-9-2 1,0 0-181,-5 0 1,6 0 64,-1 0 0,1 0-119,-7 0 0,1 0 51,0 0 1,-1 5-66,1 1 1,6 6 89,-1-6 1,8 7-121,-2-1 1,5 5 142,1 6 0,0-4-26,0 4 1,0 2 178,0-2 0,7 6-166,5-6 1,1 6 461,-1-6 1,3 6-52,-3-6 1,-3 6-33,3-6 0,-3 6-161,3-6 1,-3 0 153,-3-6 0,-4 0-184,4 1 0,-4-1 93,-2 0 42,0-7-100,0-3 0,-2-1-150,-4 0-67,4 0-182,-13-6 1,5 0 76,-7 0 1,5 5-171,1 1 1,5 2 24,-5-2 0,1-2 79,-1 7 0,-3 1 267,8 5 1,-1-2-178,1-3 0,4 3-6,-4-3 1,4 3 212,2 2 0,0-5 301,0-1 0,0 1-135,0 5 0,6-5 35,0-1 1,0-5 27,-6 6 0,5-7-96,1 7 310,0-8-248,-6 11-124,8-13 0,-7 8 30,5-5-69,-4-3 0,-2 8-16,0-4-210,-8-4 0,5 5-45,-9-7 0,6 6-63,-5 0 10,-1 0 1,-5-1 18,0 1 0,5 6-92,1-7 1,5 3 64,-6-2 0,7-2 59,-7 7 0,8-5-22,-2 5 215,4 1 0,2 5 205,0 1-235,0-1 0,2 0 196,4 0 0,-2 1-117,8-1 0,-7-2-42,7-3 1,-6 3 196,5-3 0,-7 3 640,2 3-679,-4-1 0,-2 0-49,0 0 0,0-5 237,0-1 1,0-5-12,0 6 0,-2-6-418,-4 5 1,2-7 153,-7 2 0,5-2-374,-6 1 1,7-3 41,-7 4 1,2-2-473,-1 2 315,-5-5 237,7 15 1,-8-8 43,-1 3 1,7 4 27,-1-3 1,8-2 61,-1 1 0,-3-5-175,2 5-131,0 1 252,-1 5 0,5 1-224,-4-1 185,4-8-33,2 7 295,0-7 1,2 9-81,4-1 1,-2-5 114,7-1 1,-5-5-46,5 5 1,-5-1 62,6 1 0,-6 5-31,5-5 0,-5-1 20,5 1 0,-5 1-39,6 5 1,-9-5 94,3-1 1,-2 1-65,2 5 1,-4-5 469,4-1-479,-5 1 0,-1 5 21,0 0 0,-1-5 583,-5-1 0,2-5-350,-8 6 1,7-7-360,-7 7 0,6-6 31,-5 5 1,1-5-250,-1 6 1,-3-7-210,8 7 78,-7-8-960,3 11 531,-7-5-143,0 7 1,0 0 294,-1 1 1,1-7-837,0 1 0,-1-1 226,1 6 1,-6 1-133,0-1 1,-6-5 1300,6-1 0,0 1 0,-2 5 0,-2 0 0</inkml:trace>
  <inkml:trace contextRef="#ctx0" brushRef="#br0" timeOffset="466">1 2940 8502,'7'10'521,"-5"0"-73,4-5 1,2-1 82,-2 8 0,1-1-81,-1 7 0,-4-7 53,4 1 1,1-1-156,-1 7 0,6-1-88,-6 0 1,1 0 25,-1 1 1,-4-1 215,4 0-10,3 1-246,-7-1 0,12-6 302,-9 1-15,1-8 314,-6 3-330,0-7-229,8 0 1,-4-1-247,7-5 1,1 2-418,5-8 0,0 1 182,1-6 1,1 5-110,4 1 0,4-1-1287,7-5 0,1 5 708,0 1 0,-1 1-2589,1-1 3470,-1 3 0,1 8 0,-1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30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77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032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9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22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392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648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79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361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668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12/20/23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1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12/20/23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customXml" Target="../ink/ink2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customXml" Target="../ink/ink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937" y="501382"/>
            <a:ext cx="11391501" cy="38795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/>
            <a:r>
              <a:rPr lang="en-US" sz="2200" cap="none" err="1">
                <a:solidFill>
                  <a:schemeClr val="tx1"/>
                </a:solidFill>
              </a:rPr>
              <a:t>Ποθητού</a:t>
            </a:r>
            <a:r>
              <a:rPr lang="en-US" sz="2200" cap="none">
                <a:solidFill>
                  <a:schemeClr val="tx1"/>
                </a:solidFill>
              </a:rPr>
              <a:t> </a:t>
            </a:r>
            <a:r>
              <a:rPr lang="en-US" sz="2200" cap="none" err="1">
                <a:solidFill>
                  <a:schemeClr val="tx1"/>
                </a:solidFill>
              </a:rPr>
              <a:t>Νικολέτ</a:t>
            </a:r>
            <a:r>
              <a:rPr lang="en-US" sz="2200" cap="none">
                <a:solidFill>
                  <a:schemeClr val="tx1"/>
                </a:solidFill>
              </a:rPr>
              <a:t>α    </a:t>
            </a:r>
            <a:r>
              <a:rPr lang="en-US" sz="2200" cap="none" err="1">
                <a:solidFill>
                  <a:schemeClr val="tx1"/>
                </a:solidFill>
              </a:rPr>
              <a:t>Θεοδωράκης</a:t>
            </a:r>
            <a:r>
              <a:rPr lang="en-US" sz="2200" cap="none">
                <a:solidFill>
                  <a:schemeClr val="tx1"/>
                </a:solidFill>
              </a:rPr>
              <a:t> </a:t>
            </a:r>
            <a:r>
              <a:rPr lang="en-US" sz="2200" cap="none" err="1">
                <a:solidFill>
                  <a:schemeClr val="tx1"/>
                </a:solidFill>
              </a:rPr>
              <a:t>Γιάννης</a:t>
            </a:r>
            <a:r>
              <a:rPr lang="en-US" sz="2200" cap="none">
                <a:solidFill>
                  <a:schemeClr val="tx1"/>
                </a:solidFill>
              </a:rPr>
              <a:t>  Κα</a:t>
            </a:r>
            <a:r>
              <a:rPr lang="en-US" sz="2200" cap="none" err="1">
                <a:solidFill>
                  <a:schemeClr val="tx1"/>
                </a:solidFill>
              </a:rPr>
              <a:t>λυφόμμ</a:t>
            </a:r>
            <a:r>
              <a:rPr lang="en-US" sz="2200" cap="none">
                <a:solidFill>
                  <a:schemeClr val="tx1"/>
                </a:solidFill>
              </a:rPr>
              <a:t>α</a:t>
            </a:r>
            <a:r>
              <a:rPr lang="en-US" sz="2200" cap="none" err="1">
                <a:solidFill>
                  <a:schemeClr val="tx1"/>
                </a:solidFill>
              </a:rPr>
              <a:t>τος</a:t>
            </a:r>
            <a:r>
              <a:rPr lang="en-US" sz="2200" cap="none">
                <a:solidFill>
                  <a:schemeClr val="tx1"/>
                </a:solidFill>
              </a:rPr>
              <a:t> </a:t>
            </a:r>
            <a:r>
              <a:rPr lang="en-US" sz="2200" cap="none" err="1">
                <a:solidFill>
                  <a:schemeClr val="tx1"/>
                </a:solidFill>
              </a:rPr>
              <a:t>Ανδρέ</a:t>
            </a:r>
            <a:r>
              <a:rPr lang="en-US" sz="2200" cap="none">
                <a:solidFill>
                  <a:schemeClr val="tx1"/>
                </a:solidFill>
              </a:rPr>
              <a:t>ας   Κα</a:t>
            </a:r>
            <a:r>
              <a:rPr lang="en-US" sz="2200" cap="none" err="1">
                <a:solidFill>
                  <a:schemeClr val="tx1"/>
                </a:solidFill>
              </a:rPr>
              <a:t>νέλλης</a:t>
            </a:r>
            <a:r>
              <a:rPr lang="en-US" sz="2200" cap="none">
                <a:solidFill>
                  <a:schemeClr val="tx1"/>
                </a:solidFill>
              </a:rPr>
              <a:t> </a:t>
            </a:r>
            <a:r>
              <a:rPr lang="en-US" sz="2200" cap="none" err="1">
                <a:solidFill>
                  <a:schemeClr val="tx1"/>
                </a:solidFill>
              </a:rPr>
              <a:t>Βλ</a:t>
            </a:r>
            <a:r>
              <a:rPr lang="en-US" sz="2200" cap="none">
                <a:solidFill>
                  <a:schemeClr val="tx1"/>
                </a:solidFill>
              </a:rPr>
              <a:t>α</a:t>
            </a:r>
            <a:r>
              <a:rPr lang="en-US" sz="2200" cap="none" err="1">
                <a:solidFill>
                  <a:schemeClr val="tx1"/>
                </a:solidFill>
              </a:rPr>
              <a:t>δίμηρος</a:t>
            </a:r>
            <a:endParaRPr lang="en-US" sz="22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AC5C7A-5DCB-4118-BEE0-3360A1881A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46897" y="992465"/>
            <a:ext cx="10185041" cy="53139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C207DDDA-F569-1BB9-9537-8A6955E0B4AA}"/>
                  </a:ext>
                </a:extLst>
              </p14:cNvPr>
              <p14:cNvContentPartPr/>
              <p14:nvPr/>
            </p14:nvContentPartPr>
            <p14:xfrm>
              <a:off x="1712980" y="1088134"/>
              <a:ext cx="442440" cy="9403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C207DDDA-F569-1BB9-9537-8A6955E0B4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82020" y="1057174"/>
                <a:ext cx="503640" cy="10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92E7AE68-CA7F-954D-3E01-503294D93C28}"/>
                  </a:ext>
                </a:extLst>
              </p14:cNvPr>
              <p14:cNvContentPartPr/>
              <p14:nvPr/>
            </p14:nvContentPartPr>
            <p14:xfrm>
              <a:off x="4470940" y="950974"/>
              <a:ext cx="155880" cy="6231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92E7AE68-CA7F-954D-3E01-503294D93C2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39980" y="919996"/>
                <a:ext cx="217080" cy="6843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A731BDB3-CA9D-E92D-0EB5-E3E092EB4E4B}"/>
                  </a:ext>
                </a:extLst>
              </p14:cNvPr>
              <p14:cNvContentPartPr/>
              <p14:nvPr/>
            </p14:nvContentPartPr>
            <p14:xfrm>
              <a:off x="7160500" y="1050694"/>
              <a:ext cx="162000" cy="10213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A731BDB3-CA9D-E92D-0EB5-E3E092EB4E4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29609" y="1019745"/>
                <a:ext cx="223064" cy="10824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F8CB7A6E-88E8-C756-5611-9BA16E0CFB76}"/>
                  </a:ext>
                </a:extLst>
              </p14:cNvPr>
              <p14:cNvContentPartPr/>
              <p14:nvPr/>
            </p14:nvContentPartPr>
            <p14:xfrm>
              <a:off x="9893260" y="969694"/>
              <a:ext cx="405360" cy="116460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F8CB7A6E-88E8-C756-5611-9BA16E0CFB7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862272" y="938724"/>
                <a:ext cx="466614" cy="1225819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22BA3ED3-D06B-C311-4FBB-35631C86C3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7" y="992464"/>
            <a:ext cx="10185041" cy="531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8254A-8A1F-9569-A6E9-4648D47D7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839" y="3016417"/>
            <a:ext cx="9872871" cy="338545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endParaRPr lang="en-US" sz="1800" dirty="0">
              <a:ea typeface="+mn-lt"/>
              <a:cs typeface="+mn-lt"/>
            </a:endParaRP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Τα ερωτήματα τα οποία θα τεθούν στους μαθητές είναι τα παρακάτω:</a:t>
            </a:r>
            <a:endParaRPr lang="en-US" dirty="0"/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1. Ποιά γραφική παράσταση γνωστής συνάρτησης σας θυμίζει το γράφημα για τα έτη 1970 έως 1985;</a:t>
            </a: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2.Να εκτιμήσετε την μονοτονία γραφικά και για τα έτη 1970 έως 1985 και να βρεθεί ο συντελεστής διεύθυνσης αλγεβρικά.</a:t>
            </a: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3. Πότε θα εξαφανιστούν τα panda αν συνεχ</a:t>
            </a:r>
            <a:r>
              <a:rPr lang="el-GR" sz="1800" dirty="0" err="1">
                <a:ea typeface="+mn-lt"/>
                <a:cs typeface="+mn-lt"/>
              </a:rPr>
              <a:t>ιστεί</a:t>
            </a:r>
            <a:r>
              <a:rPr lang="el-GR" sz="1800">
                <a:ea typeface="+mn-lt"/>
                <a:cs typeface="+mn-lt"/>
              </a:rPr>
              <a:t> </a:t>
            </a:r>
            <a:r>
              <a:rPr lang="en-US" sz="1800">
                <a:ea typeface="+mn-lt"/>
                <a:cs typeface="+mn-lt"/>
              </a:rPr>
              <a:t>η </a:t>
            </a:r>
            <a:r>
              <a:rPr lang="en-US" sz="1800" dirty="0">
                <a:ea typeface="+mn-lt"/>
                <a:cs typeface="+mn-lt"/>
              </a:rPr>
              <a:t>μείωση με αυτόν τον ρυθμό;</a:t>
            </a: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4. Να βρεθεί το πεδίο ορισμού και το σύνολο τιμών της συνάρτησης σύμφωνα με δεδομένα που παίρνετε από την γραφική παράσταση.</a:t>
            </a:r>
          </a:p>
        </p:txBody>
      </p:sp>
      <p:pic>
        <p:nvPicPr>
          <p:cNvPr id="5" name="Picture 4" descr="A graph with a line going up&#10;&#10;Description automatically generated">
            <a:extLst>
              <a:ext uri="{FF2B5EF4-FFF2-40B4-BE49-F238E27FC236}">
                <a16:creationId xmlns:a16="http://schemas.microsoft.com/office/drawing/2014/main" id="{1D0C254C-67F8-0C3F-2C3E-C34914EEB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412" y="419874"/>
            <a:ext cx="5922797" cy="30091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25AC31-849B-4D0A-B421-D20A75237DDE}"/>
              </a:ext>
            </a:extLst>
          </p:cNvPr>
          <p:cNvSpPr txBox="1"/>
          <p:nvPr/>
        </p:nvSpPr>
        <p:spPr>
          <a:xfrm>
            <a:off x="454839" y="948704"/>
            <a:ext cx="4718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l-GR" sz="4400" b="1" dirty="0">
                <a:solidFill>
                  <a:schemeClr val="accent1"/>
                </a:solidFill>
                <a:ea typeface="+mn-lt"/>
                <a:cs typeface="+mn-lt"/>
              </a:rPr>
              <a:t>Το πρόβλημα</a:t>
            </a:r>
            <a:r>
              <a:rPr lang="el-GR" sz="4400" dirty="0"/>
              <a:t> </a:t>
            </a:r>
            <a:endParaRPr lang="en-GR" sz="4400" dirty="0"/>
          </a:p>
        </p:txBody>
      </p:sp>
    </p:spTree>
    <p:extLst>
      <p:ext uri="{BB962C8B-B14F-4D97-AF65-F5344CB8AC3E}">
        <p14:creationId xmlns:p14="http://schemas.microsoft.com/office/powerpoint/2010/main" val="418293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6D254D-27B0-C00F-22B5-816A1AC5E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662" y="1242520"/>
            <a:ext cx="5086804" cy="42684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5CA3E30-46DB-54C9-DAAD-E103863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03" y="2170730"/>
            <a:ext cx="6549499" cy="146756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85750">
              <a:buFont typeface="Wingdings"/>
              <a:buChar char="v"/>
            </a:pPr>
            <a:r>
              <a:rPr lang="en-US" sz="2500" dirty="0"/>
              <a:t>Τα panda κυρήχθηκαν είδος υπο εξαφάνιση το 1985 καθώς ο πληθυσμός τους εκτιμόταν να έιναι μόλις 1100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FF417AC0-3243-AD0E-C9C9-704F6F19FB2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0" t="178" r="20152"/>
          <a:stretch/>
        </p:blipFill>
        <p:spPr>
          <a:xfrm>
            <a:off x="6515368" y="1243013"/>
            <a:ext cx="5086350" cy="4268787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40D986-091F-15D9-42FA-E17263F02C5F}"/>
              </a:ext>
            </a:extLst>
          </p:cNvPr>
          <p:cNvSpPr txBox="1"/>
          <p:nvPr/>
        </p:nvSpPr>
        <p:spPr>
          <a:xfrm>
            <a:off x="279042" y="336018"/>
            <a:ext cx="691762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600" b="1" dirty="0">
                <a:solidFill>
                  <a:srgbClr val="A6B727"/>
                </a:solidFill>
              </a:rPr>
              <a:t>Το ζήτημα</a:t>
            </a:r>
            <a:r>
              <a:rPr lang="el-GR" sz="2600" b="1" dirty="0">
                <a:solidFill>
                  <a:srgbClr val="A6B727"/>
                </a:solidFill>
              </a:rPr>
              <a:t> </a:t>
            </a:r>
            <a:r>
              <a:rPr lang="en-US" sz="2600" b="1" dirty="0">
                <a:solidFill>
                  <a:srgbClr val="A6B727"/>
                </a:solidFill>
              </a:rPr>
              <a:t>περιβαλλοντικής φύσης  που επιλέχθηκε</a:t>
            </a:r>
            <a:r>
              <a:rPr lang="el-GR" sz="2600" b="1" dirty="0">
                <a:solidFill>
                  <a:srgbClr val="A6B727"/>
                </a:solidFill>
              </a:rPr>
              <a:t>:</a:t>
            </a:r>
          </a:p>
          <a:p>
            <a:r>
              <a:rPr lang="el-GR" sz="2600" b="1" dirty="0">
                <a:solidFill>
                  <a:srgbClr val="A6B727"/>
                </a:solidFill>
              </a:rPr>
              <a:t>Η προστασία των ζώων προς εξαφάνιση</a:t>
            </a:r>
          </a:p>
          <a:p>
            <a:br>
              <a:rPr lang="en-US" sz="1200" b="1" dirty="0">
                <a:solidFill>
                  <a:srgbClr val="A6B727"/>
                </a:solidFill>
              </a:rPr>
            </a:br>
            <a:r>
              <a:rPr lang="en-US" sz="1200" b="1" dirty="0">
                <a:solidFill>
                  <a:srgbClr val="A6B727"/>
                </a:solidFill>
              </a:rPr>
              <a:t> </a:t>
            </a:r>
            <a:endParaRPr lang="en-US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965450-0782-11D3-0670-162E9219A827}"/>
              </a:ext>
            </a:extLst>
          </p:cNvPr>
          <p:cNvSpPr txBox="1"/>
          <p:nvPr/>
        </p:nvSpPr>
        <p:spPr>
          <a:xfrm>
            <a:off x="112212" y="3429000"/>
            <a:ext cx="5909096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20B0604020202020204" pitchFamily="34" charset="0"/>
              <a:buChar char="v"/>
            </a:pPr>
            <a:r>
              <a:rPr lang="en-US" sz="2500" dirty="0">
                <a:solidFill>
                  <a:srgbClr val="A6B727"/>
                </a:solidFill>
              </a:rPr>
              <a:t>Το 2016, μετά απο πολλές προσπάθειες </a:t>
            </a:r>
            <a:r>
              <a:rPr lang="el-GR" sz="2500" dirty="0">
                <a:solidFill>
                  <a:srgbClr val="A6B727"/>
                </a:solidFill>
              </a:rPr>
              <a:t> </a:t>
            </a:r>
            <a:r>
              <a:rPr lang="en-US" sz="2500" dirty="0">
                <a:solidFill>
                  <a:srgbClr val="A6B727"/>
                </a:solidFill>
              </a:rPr>
              <a:t>διαφόρων περιβαλλοντικών οργαν</a:t>
            </a:r>
            <a:r>
              <a:rPr lang="el-GR" sz="2500" dirty="0" err="1">
                <a:solidFill>
                  <a:srgbClr val="A6B727"/>
                </a:solidFill>
              </a:rPr>
              <a:t>ώσε-ων</a:t>
            </a:r>
            <a:r>
              <a:rPr lang="en-US" sz="2500" dirty="0">
                <a:solidFill>
                  <a:srgbClr val="A6B727"/>
                </a:solidFill>
              </a:rPr>
              <a:t>, </a:t>
            </a:r>
            <a:r>
              <a:rPr lang="el-GR" sz="2500" dirty="0">
                <a:solidFill>
                  <a:srgbClr val="A6B727"/>
                </a:solidFill>
              </a:rPr>
              <a:t>έπαψαν</a:t>
            </a:r>
            <a:r>
              <a:rPr lang="en-US" sz="2500" dirty="0">
                <a:solidFill>
                  <a:srgbClr val="A6B727"/>
                </a:solidFill>
              </a:rPr>
              <a:t> </a:t>
            </a:r>
            <a:r>
              <a:rPr lang="el-GR" sz="2500" dirty="0">
                <a:solidFill>
                  <a:srgbClr val="A6B727"/>
                </a:solidFill>
              </a:rPr>
              <a:t>να</a:t>
            </a:r>
            <a:r>
              <a:rPr lang="en-US" sz="2500" dirty="0">
                <a:solidFill>
                  <a:srgbClr val="A6B727"/>
                </a:solidFill>
              </a:rPr>
              <a:t> θεωρούνται είδος υπό εξαφάνιση.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47953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Basis</vt:lpstr>
      <vt:lpstr>Ποθητού Νικολέτα    Θεοδωράκης Γιάννης  Καλυφόμματος Ανδρέας   Κανέλλης Βλαδίμηρος</vt:lpstr>
      <vt:lpstr>PowerPoint Presentation</vt:lpstr>
      <vt:lpstr>Τα panda κυρήχθηκαν είδος υπο εξαφάνιση το 1985 καθώς ο πληθυσμός τους εκτιμόταν να έιναι μόλις 1100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Ioannis Theodorakis</cp:lastModifiedBy>
  <cp:revision>142</cp:revision>
  <dcterms:created xsi:type="dcterms:W3CDTF">2023-12-14T11:55:29Z</dcterms:created>
  <dcterms:modified xsi:type="dcterms:W3CDTF">2023-12-19T23:40:36Z</dcterms:modified>
</cp:coreProperties>
</file>